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 varScale="1">
        <p:scale>
          <a:sx n="59" d="100"/>
          <a:sy n="59" d="100"/>
        </p:scale>
        <p:origin x="42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69414-B22C-4240-A12B-AC9847DFA59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75573B-0DA3-4BED-9F10-B8EBE8077724}">
      <dgm:prSet/>
      <dgm:spPr/>
      <dgm:t>
        <a:bodyPr/>
        <a:lstStyle/>
        <a:p>
          <a:r>
            <a:rPr lang="bg-BG"/>
            <a:t>Какво научихме: </a:t>
          </a:r>
          <a:endParaRPr lang="en-US"/>
        </a:p>
      </dgm:t>
    </dgm:pt>
    <dgm:pt modelId="{E9BD4979-84A5-4FEC-82A8-80F5297D9449}" type="parTrans" cxnId="{843D9F2F-BD57-4856-AEC7-68023FEFC318}">
      <dgm:prSet/>
      <dgm:spPr/>
      <dgm:t>
        <a:bodyPr/>
        <a:lstStyle/>
        <a:p>
          <a:endParaRPr lang="en-US"/>
        </a:p>
      </dgm:t>
    </dgm:pt>
    <dgm:pt modelId="{EDE94534-9314-4A54-AD21-9DCB0DC6C24E}" type="sibTrans" cxnId="{843D9F2F-BD57-4856-AEC7-68023FEFC318}">
      <dgm:prSet/>
      <dgm:spPr/>
      <dgm:t>
        <a:bodyPr/>
        <a:lstStyle/>
        <a:p>
          <a:endParaRPr lang="en-US"/>
        </a:p>
      </dgm:t>
    </dgm:pt>
    <dgm:pt modelId="{93BB8A77-B03C-4DBE-9A2A-7A0999927D99}">
      <dgm:prSet/>
      <dgm:spPr/>
      <dgm:t>
        <a:bodyPr/>
        <a:lstStyle/>
        <a:p>
          <a:r>
            <a:rPr lang="bg-BG"/>
            <a:t>Запознахме се с нови технологии </a:t>
          </a:r>
          <a:endParaRPr lang="en-US"/>
        </a:p>
      </dgm:t>
    </dgm:pt>
    <dgm:pt modelId="{3CB7CFAB-EAEB-4A11-B6A5-9C0B8BE4B149}" type="parTrans" cxnId="{7675F290-C56B-42E2-815C-D35721581A02}">
      <dgm:prSet/>
      <dgm:spPr/>
      <dgm:t>
        <a:bodyPr/>
        <a:lstStyle/>
        <a:p>
          <a:endParaRPr lang="en-US"/>
        </a:p>
      </dgm:t>
    </dgm:pt>
    <dgm:pt modelId="{05EFE699-9F36-45BD-BF34-417173598379}" type="sibTrans" cxnId="{7675F290-C56B-42E2-815C-D35721581A02}">
      <dgm:prSet/>
      <dgm:spPr/>
      <dgm:t>
        <a:bodyPr/>
        <a:lstStyle/>
        <a:p>
          <a:endParaRPr lang="en-US"/>
        </a:p>
      </dgm:t>
    </dgm:pt>
    <dgm:pt modelId="{CADB1A04-7EAB-48D4-B76C-518A9DF9656D}">
      <dgm:prSet/>
      <dgm:spPr/>
      <dgm:t>
        <a:bodyPr/>
        <a:lstStyle/>
        <a:p>
          <a:r>
            <a:rPr lang="bg-BG"/>
            <a:t>Подобрихме способностите си за работа в екип </a:t>
          </a:r>
          <a:endParaRPr lang="en-US"/>
        </a:p>
      </dgm:t>
    </dgm:pt>
    <dgm:pt modelId="{A29E25BE-65CE-4474-A1CC-0F58720D1E7C}" type="parTrans" cxnId="{A51384B2-DAFB-4345-A636-0849E19BC503}">
      <dgm:prSet/>
      <dgm:spPr/>
      <dgm:t>
        <a:bodyPr/>
        <a:lstStyle/>
        <a:p>
          <a:endParaRPr lang="en-US"/>
        </a:p>
      </dgm:t>
    </dgm:pt>
    <dgm:pt modelId="{EDF1E446-A520-4F76-8735-5A75CB8A9EA1}" type="sibTrans" cxnId="{A51384B2-DAFB-4345-A636-0849E19BC503}">
      <dgm:prSet/>
      <dgm:spPr/>
      <dgm:t>
        <a:bodyPr/>
        <a:lstStyle/>
        <a:p>
          <a:endParaRPr lang="en-US"/>
        </a:p>
      </dgm:t>
    </dgm:pt>
    <dgm:pt modelId="{E0047644-02D5-4371-8FA5-3D3ECF65CFD6}">
      <dgm:prSet/>
      <dgm:spPr/>
      <dgm:t>
        <a:bodyPr/>
        <a:lstStyle/>
        <a:p>
          <a:r>
            <a:rPr lang="bg-BG"/>
            <a:t>Присъствахме на вдъхновяващи лекции </a:t>
          </a:r>
          <a:endParaRPr lang="en-US"/>
        </a:p>
      </dgm:t>
    </dgm:pt>
    <dgm:pt modelId="{61326C6F-7E0C-4D63-9E7C-7264EE0399B2}" type="parTrans" cxnId="{98438196-AE37-42C0-B6D0-52B52DD6EB2E}">
      <dgm:prSet/>
      <dgm:spPr/>
      <dgm:t>
        <a:bodyPr/>
        <a:lstStyle/>
        <a:p>
          <a:endParaRPr lang="en-US"/>
        </a:p>
      </dgm:t>
    </dgm:pt>
    <dgm:pt modelId="{35FE5645-CC9A-4B98-A049-BBE8495D819E}" type="sibTrans" cxnId="{98438196-AE37-42C0-B6D0-52B52DD6EB2E}">
      <dgm:prSet/>
      <dgm:spPr/>
      <dgm:t>
        <a:bodyPr/>
        <a:lstStyle/>
        <a:p>
          <a:endParaRPr lang="en-US"/>
        </a:p>
      </dgm:t>
    </dgm:pt>
    <dgm:pt modelId="{C3322680-F98B-4AF1-98F2-127E6A930DF7}" type="pres">
      <dgm:prSet presAssocID="{C0469414-B22C-4240-A12B-AC9847DFA5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C92D9E21-DC2D-4CEA-B284-F49A334B342C}" type="pres">
      <dgm:prSet presAssocID="{8B75573B-0DA3-4BED-9F10-B8EBE8077724}" presName="parAndChTx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2A2F8B08-9FB2-46A4-9DAA-0265D9D761A7}" type="presOf" srcId="{93BB8A77-B03C-4DBE-9A2A-7A0999927D99}" destId="{C92D9E21-DC2D-4CEA-B284-F49A334B342C}" srcOrd="0" destOrd="1" presId="urn:microsoft.com/office/officeart/2005/8/layout/hChevron3"/>
    <dgm:cxn modelId="{98438196-AE37-42C0-B6D0-52B52DD6EB2E}" srcId="{8B75573B-0DA3-4BED-9F10-B8EBE8077724}" destId="{E0047644-02D5-4371-8FA5-3D3ECF65CFD6}" srcOrd="2" destOrd="0" parTransId="{61326C6F-7E0C-4D63-9E7C-7264EE0399B2}" sibTransId="{35FE5645-CC9A-4B98-A049-BBE8495D819E}"/>
    <dgm:cxn modelId="{91051F48-E8B9-4ABE-81CE-001E3AC886DA}" type="presOf" srcId="{E0047644-02D5-4371-8FA5-3D3ECF65CFD6}" destId="{C92D9E21-DC2D-4CEA-B284-F49A334B342C}" srcOrd="0" destOrd="3" presId="urn:microsoft.com/office/officeart/2005/8/layout/hChevron3"/>
    <dgm:cxn modelId="{7675F290-C56B-42E2-815C-D35721581A02}" srcId="{8B75573B-0DA3-4BED-9F10-B8EBE8077724}" destId="{93BB8A77-B03C-4DBE-9A2A-7A0999927D99}" srcOrd="0" destOrd="0" parTransId="{3CB7CFAB-EAEB-4A11-B6A5-9C0B8BE4B149}" sibTransId="{05EFE699-9F36-45BD-BF34-417173598379}"/>
    <dgm:cxn modelId="{51192670-A4C0-42A1-849A-567A7272973D}" type="presOf" srcId="{C0469414-B22C-4240-A12B-AC9847DFA595}" destId="{C3322680-F98B-4AF1-98F2-127E6A930DF7}" srcOrd="0" destOrd="0" presId="urn:microsoft.com/office/officeart/2005/8/layout/hChevron3"/>
    <dgm:cxn modelId="{E5762865-34D1-44B6-8EE6-F7B5830673F2}" type="presOf" srcId="{CADB1A04-7EAB-48D4-B76C-518A9DF9656D}" destId="{C92D9E21-DC2D-4CEA-B284-F49A334B342C}" srcOrd="0" destOrd="2" presId="urn:microsoft.com/office/officeart/2005/8/layout/hChevron3"/>
    <dgm:cxn modelId="{843D9F2F-BD57-4856-AEC7-68023FEFC318}" srcId="{C0469414-B22C-4240-A12B-AC9847DFA595}" destId="{8B75573B-0DA3-4BED-9F10-B8EBE8077724}" srcOrd="0" destOrd="0" parTransId="{E9BD4979-84A5-4FEC-82A8-80F5297D9449}" sibTransId="{EDE94534-9314-4A54-AD21-9DCB0DC6C24E}"/>
    <dgm:cxn modelId="{5B59FCC7-3B5D-484C-AEC5-4675E1EA5C97}" type="presOf" srcId="{8B75573B-0DA3-4BED-9F10-B8EBE8077724}" destId="{C92D9E21-DC2D-4CEA-B284-F49A334B342C}" srcOrd="0" destOrd="0" presId="urn:microsoft.com/office/officeart/2005/8/layout/hChevron3"/>
    <dgm:cxn modelId="{A51384B2-DAFB-4345-A636-0849E19BC503}" srcId="{8B75573B-0DA3-4BED-9F10-B8EBE8077724}" destId="{CADB1A04-7EAB-48D4-B76C-518A9DF9656D}" srcOrd="1" destOrd="0" parTransId="{A29E25BE-65CE-4474-A1CC-0F58720D1E7C}" sibTransId="{EDF1E446-A520-4F76-8735-5A75CB8A9EA1}"/>
    <dgm:cxn modelId="{BC8F6FEE-F09E-4340-96E3-B59E08848707}" type="presParOf" srcId="{C3322680-F98B-4AF1-98F2-127E6A930DF7}" destId="{C92D9E21-DC2D-4CEA-B284-F49A334B342C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9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xmlns="" id="{6340A4B3-13C1-86F7-B34A-35FDBF384515}"/>
              </a:ext>
            </a:extLst>
          </p:cNvPr>
          <p:cNvSpPr txBox="1"/>
          <p:nvPr/>
        </p:nvSpPr>
        <p:spPr>
          <a:xfrm>
            <a:off x="1014348" y="7801318"/>
            <a:ext cx="12123670" cy="120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nva Sans Bold"/>
              </a:rPr>
              <a:t>DigiSpesti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838B0B06-F51D-2477-3222-217E37D99091}"/>
              </a:ext>
            </a:extLst>
          </p:cNvPr>
          <p:cNvSpPr txBox="1"/>
          <p:nvPr/>
        </p:nvSpPr>
        <p:spPr>
          <a:xfrm>
            <a:off x="13303621" y="7801318"/>
            <a:ext cx="4019178" cy="120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nva Sans Bold"/>
              </a:rPr>
              <a:t>Underrated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6882C51-76F9-4F99-997D-31FA6242A8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45189" y="943563"/>
            <a:ext cx="1825824" cy="12893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29C03D6-500E-1C57-35C6-4A6AE98611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063848" y="1073641"/>
            <a:ext cx="1571583" cy="1029147"/>
          </a:xfrm>
          <a:prstGeom prst="rect">
            <a:avLst/>
          </a:prstGeom>
        </p:spPr>
      </p:pic>
      <p:sp>
        <p:nvSpPr>
          <p:cNvPr id="24" name="Right Triangle 23">
            <a:extLst>
              <a:ext uri="{FF2B5EF4-FFF2-40B4-BE49-F238E27FC236}">
                <a16:creationId xmlns:a16="http://schemas.microsoft.com/office/drawing/2014/main" xmlns="" id="{61FFFC16-86E2-4B9A-BC6D-213DC26547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765524" y="953307"/>
            <a:ext cx="1020612" cy="127462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DD3524E0-C87C-4F38-9FC7-E969C15A79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1671215" y="1487825"/>
            <a:ext cx="2057400" cy="3535166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xmlns="" id="{F1ED1DF4-DDDE-4464-8ABC-ED1F633CCE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433874" y="2216911"/>
            <a:ext cx="1638390" cy="20574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7E01BF7-4F45-4B6D-82BF-5A5DB30A62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8311" y="4284106"/>
            <a:ext cx="3510110" cy="28666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xmlns="" id="{F2FC5C7B-261A-4268-BA85-C29488A8BE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0215780" y="4198488"/>
            <a:ext cx="2866644" cy="297070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5CB4E315-91F2-4710-B866-B119037ED9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178653" y="1009698"/>
            <a:ext cx="2970708" cy="32469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374FDCD-67CE-2127-6EE3-DB1DDA1502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0400248" y="1428840"/>
            <a:ext cx="2527518" cy="2426554"/>
          </a:xfrm>
          <a:prstGeom prst="rect">
            <a:avLst/>
          </a:prstGeom>
        </p:spPr>
      </p:pic>
      <p:sp>
        <p:nvSpPr>
          <p:cNvPr id="36" name="Right Triangle 35">
            <a:extLst>
              <a:ext uri="{FF2B5EF4-FFF2-40B4-BE49-F238E27FC236}">
                <a16:creationId xmlns:a16="http://schemas.microsoft.com/office/drawing/2014/main" xmlns="" id="{569BABC0-B0CC-4E7B-838A-F6E644779E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V="1">
            <a:off x="12963336" y="1192730"/>
            <a:ext cx="2098548" cy="172594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A63D093-C747-2B19-90A7-4D858BDCF7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1837237" y="4556368"/>
            <a:ext cx="1801924" cy="23310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CBE1B01-A27C-45C2-ADA4-AA13C3AC1F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92274" y="4276011"/>
            <a:ext cx="4074217" cy="2852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xmlns="" id="{BE7E1DAA-43FB-4446-A354-9283DE6686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847004" y="4875126"/>
            <a:ext cx="2866644" cy="1651127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6FE5468-759E-4E83-828A-5587C7F588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48166" y="2228746"/>
            <a:ext cx="3805799" cy="20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96FE5EA-6741-BB9C-DB19-B1B0CDB043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34" y="2459083"/>
            <a:ext cx="2786212" cy="156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0D5EB78-2B3B-E58A-22E6-19182F8DB2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338751" y="5207174"/>
            <a:ext cx="3594232" cy="98748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9FE99BC-5F7D-47C3-AA1E-16D7DBDBD1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134907" y="3104746"/>
            <a:ext cx="4184781" cy="39553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4AFACE-B589-095E-873C-081A9C6C68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13703568" y="3397623"/>
            <a:ext cx="3047458" cy="3432612"/>
          </a:xfrm>
          <a:prstGeom prst="rect">
            <a:avLst/>
          </a:prstGeom>
        </p:spPr>
      </p:pic>
      <p:sp>
        <p:nvSpPr>
          <p:cNvPr id="46" name="Right Triangle 45">
            <a:extLst>
              <a:ext uri="{FF2B5EF4-FFF2-40B4-BE49-F238E27FC236}">
                <a16:creationId xmlns:a16="http://schemas.microsoft.com/office/drawing/2014/main" xmlns="" id="{27400BAF-FCE6-4296-8A0E-9B595ADC09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2649200" y="7086793"/>
            <a:ext cx="488400" cy="609953"/>
          </a:xfrm>
          <a:prstGeom prst="rtTriangle">
            <a:avLst/>
          </a:prstGeom>
          <a:solidFill>
            <a:srgbClr val="24F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3" name="Freeform 10">
            <a:extLst>
              <a:ext uri="{FF2B5EF4-FFF2-40B4-BE49-F238E27FC236}">
                <a16:creationId xmlns:a16="http://schemas.microsoft.com/office/drawing/2014/main" xmlns="" id="{356E798A-DEBF-FC50-5687-28A11C73076F}"/>
              </a:ext>
            </a:extLst>
          </p:cNvPr>
          <p:cNvSpPr/>
          <p:nvPr/>
        </p:nvSpPr>
        <p:spPr>
          <a:xfrm>
            <a:off x="13106400" y="6275174"/>
            <a:ext cx="3059767" cy="3059767"/>
          </a:xfrm>
          <a:custGeom>
            <a:avLst/>
            <a:gdLst/>
            <a:ahLst/>
            <a:cxnLst/>
            <a:rect l="l" t="t" r="r" b="b"/>
            <a:pathLst>
              <a:path w="3059767" h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1462087"/>
            <a:ext cx="1278915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/>
            <a:r>
              <a:rPr lang="en-US" sz="8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8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 rot="5400000">
            <a:off x="7268217" y="-8076015"/>
            <a:ext cx="3882729" cy="1836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 rot="5400000">
            <a:off x="6437628" y="-379728"/>
            <a:ext cx="5488944" cy="1836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A618156-F2EA-82F4-A812-B03EAD132509}"/>
              </a:ext>
            </a:extLst>
          </p:cNvPr>
          <p:cNvSpPr txBox="1"/>
          <p:nvPr/>
        </p:nvSpPr>
        <p:spPr>
          <a:xfrm>
            <a:off x="4114800" y="3924300"/>
            <a:ext cx="10439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</a:rPr>
              <a:t>Проблеми: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</a:rPr>
              <a:t>Липса на планиране на приходи и разходи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</a:rPr>
              <a:t>Задлъжнялост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</a:rPr>
              <a:t>Невъзможност за спестяване  </a:t>
            </a:r>
          </a:p>
          <a:p>
            <a:r>
              <a:rPr lang="bg-BG" sz="4000" dirty="0">
                <a:solidFill>
                  <a:schemeClr val="bg1"/>
                </a:solidFill>
              </a:rPr>
              <a:t>Настоящи решения: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 err="1">
                <a:solidFill>
                  <a:schemeClr val="bg1"/>
                </a:solidFill>
              </a:rPr>
              <a:t>Водене</a:t>
            </a:r>
            <a:r>
              <a:rPr lang="ru-RU" sz="4000" dirty="0">
                <a:solidFill>
                  <a:schemeClr val="bg1"/>
                </a:solidFill>
              </a:rPr>
              <a:t> на записки в тетрадка или </a:t>
            </a:r>
            <a:r>
              <a:rPr lang="ru-RU" sz="4000" dirty="0" err="1">
                <a:solidFill>
                  <a:schemeClr val="bg1"/>
                </a:solidFill>
              </a:rPr>
              <a:t>електронна</a:t>
            </a:r>
            <a:r>
              <a:rPr lang="ru-RU" sz="4000" dirty="0">
                <a:solidFill>
                  <a:schemeClr val="bg1"/>
                </a:solidFill>
              </a:rPr>
              <a:t> таблица  (</a:t>
            </a:r>
            <a:r>
              <a:rPr lang="en-US" sz="4000" dirty="0">
                <a:solidFill>
                  <a:schemeClr val="bg1"/>
                </a:solidFill>
              </a:rPr>
              <a:t>Excel)</a:t>
            </a:r>
            <a:endParaRPr lang="bg-BG" sz="4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</a:rPr>
              <a:t>Приложения като </a:t>
            </a:r>
            <a:r>
              <a:rPr lang="en-US" sz="4000" dirty="0" err="1">
                <a:solidFill>
                  <a:schemeClr val="bg1"/>
                </a:solidFill>
              </a:rPr>
              <a:t>Revolut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 dirty="0" err="1">
                <a:solidFill>
                  <a:schemeClr val="bg1"/>
                </a:solidFill>
              </a:rPr>
              <a:t>PocketGuard</a:t>
            </a:r>
            <a:endParaRPr lang="bg-BG" sz="4000" dirty="0">
              <a:solidFill>
                <a:schemeClr val="bg1"/>
              </a:solidFill>
            </a:endParaRPr>
          </a:p>
          <a:p>
            <a:r>
              <a:rPr lang="bg-BG" sz="4000" dirty="0">
                <a:solidFill>
                  <a:schemeClr val="bg1"/>
                </a:solidFill>
              </a:rPr>
              <a:t> 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9050"/>
            <a:ext cx="18288001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57296" y="1476375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81200" y="3920775"/>
            <a:ext cx="14173200" cy="2518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bg-BG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Управлявай финансите си и ги накарай да „работят“ за теб. </a:t>
            </a:r>
            <a:endParaRPr lang="en-US" sz="4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-152400" y="1686426"/>
            <a:ext cx="5791200" cy="8581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710817" y="19050"/>
            <a:ext cx="7451998" cy="9641701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xmlns="" id="{E1B13351-68E8-5400-0130-A312AB3CCFD5}"/>
              </a:ext>
            </a:extLst>
          </p:cNvPr>
          <p:cNvSpPr/>
          <p:nvPr/>
        </p:nvSpPr>
        <p:spPr>
          <a:xfrm>
            <a:off x="6764853" y="5726568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10BB7B-48D1-9753-C7E7-600792C82E64}"/>
              </a:ext>
            </a:extLst>
          </p:cNvPr>
          <p:cNvSpPr txBox="1"/>
          <p:nvPr/>
        </p:nvSpPr>
        <p:spPr>
          <a:xfrm>
            <a:off x="2895600" y="3086099"/>
            <a:ext cx="13792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Едновременно следене, както на приходите, така и на разходите, разпределени по категории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Проследяване на Прогрес на спестяванията.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Опростен дизайн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Предупреждения за надвишаване на заложени лимити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Графики за по-бърз анализ на данните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Възможност за следене на текущи промоции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Email </a:t>
            </a: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уведомяване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Достъпност от всяко място 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Може да се ползва дори и от деца – финансова грамотност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проектът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 rot="16200000">
            <a:off x="11499052" y="3512422"/>
            <a:ext cx="725024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 rot="10800000">
            <a:off x="12490" y="13116"/>
            <a:ext cx="3995891" cy="5968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6773FF-4E30-8DA7-E033-1B1D0589CAD3}"/>
              </a:ext>
            </a:extLst>
          </p:cNvPr>
          <p:cNvSpPr txBox="1"/>
          <p:nvPr/>
        </p:nvSpPr>
        <p:spPr>
          <a:xfrm>
            <a:off x="5867400" y="3314700"/>
            <a:ext cx="1211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Регистрация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настройка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Въвеждане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данни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bg-BG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Проследяване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анализ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Допълнителни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функции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bg-BG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уведомления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по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email</a:t>
            </a:r>
            <a:endParaRPr kumimoji="0" lang="bg-BG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bg-BG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*д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остъп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до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промоции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g-BG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Без възрастово ограничение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Достъпност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отвсякъде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65911BD0-9507-6E15-9AC8-C7713E5A6442}"/>
              </a:ext>
            </a:extLst>
          </p:cNvPr>
          <p:cNvSpPr/>
          <p:nvPr/>
        </p:nvSpPr>
        <p:spPr>
          <a:xfrm>
            <a:off x="14372443" y="1974033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377A0E-AD1A-B8FC-2BE9-D800B0BF4D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25567"/>
            <a:ext cx="6781800" cy="6352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95110" y="201930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545736" y="3390900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1" y="0"/>
            <a:ext cx="18434087" cy="3221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6E173B5-D851-4405-4F6D-2FF97921F1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 rot="10800000">
            <a:off x="73042" y="7217999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38200"/>
            <a:ext cx="17564100" cy="170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xmlns="" id="{417AC624-06EC-F103-E368-EA69AE021917}"/>
              </a:ext>
            </a:extLst>
          </p:cNvPr>
          <p:cNvSpPr/>
          <p:nvPr/>
        </p:nvSpPr>
        <p:spPr>
          <a:xfrm>
            <a:off x="0" y="0"/>
            <a:ext cx="19630262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xmlns="" id="{1A11A770-80C7-E21F-C032-1233BA469531}"/>
              </a:ext>
            </a:extLst>
          </p:cNvPr>
          <p:cNvSpPr/>
          <p:nvPr/>
        </p:nvSpPr>
        <p:spPr>
          <a:xfrm>
            <a:off x="0" y="0"/>
            <a:ext cx="19630262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xmlns="" id="{CAC0CDDF-76C4-6FCD-D1A2-30F3280D85DE}"/>
              </a:ext>
            </a:extLst>
          </p:cNvPr>
          <p:cNvSpPr txBox="1"/>
          <p:nvPr/>
        </p:nvSpPr>
        <p:spPr>
          <a:xfrm>
            <a:off x="1028700" y="838200"/>
            <a:ext cx="17564100" cy="170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технологии</a:t>
            </a:r>
            <a:endParaRPr lang="en-US" sz="9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2DBCF3-ECAD-DCCB-E08B-F3990CDF4B93}"/>
              </a:ext>
            </a:extLst>
          </p:cNvPr>
          <p:cNvSpPr txBox="1"/>
          <p:nvPr/>
        </p:nvSpPr>
        <p:spPr>
          <a:xfrm>
            <a:off x="2438400" y="3771900"/>
            <a:ext cx="150498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PHP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MySQL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JS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HTML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chemeClr val="bg1"/>
                </a:solidFill>
              </a:rPr>
              <a:t>CSS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chemeClr val="bg1"/>
                </a:solidFill>
              </a:rPr>
              <a:t>Open AI</a:t>
            </a:r>
            <a:endParaRPr lang="bg-BG" sz="6000" dirty="0">
              <a:solidFill>
                <a:schemeClr val="bg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3BAE95C1-352A-84EE-44A6-01622FB75385}"/>
              </a:ext>
            </a:extLst>
          </p:cNvPr>
          <p:cNvSpPr/>
          <p:nvPr/>
        </p:nvSpPr>
        <p:spPr>
          <a:xfrm>
            <a:off x="7516193" y="1104900"/>
            <a:ext cx="9599385" cy="8943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DD7D60F-9536-5E00-B607-153BC3FC46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604422" cy="6316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5A38D50-0B6E-5FD6-0ACF-9C63AE7D47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 rot="10800000">
            <a:off x="10342263" y="4169096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132680" y="-1124043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3352800" y="1790700"/>
            <a:ext cx="12115799" cy="756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algn="l">
              <a:lnSpc>
                <a:spcPct val="150000"/>
              </a:lnSpc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Екип: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Георгиев 8б, 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Матей Солаков 8б,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Георги Мерджанов 8б, 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Владислав Дойчинов 8в, 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Стефан Петков 8а</a:t>
            </a:r>
          </a:p>
          <a:p>
            <a:pPr marL="647700" lvl="1" algn="l">
              <a:lnSpc>
                <a:spcPct val="150000"/>
              </a:lnSpc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Ментор: </a:t>
            </a: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Антонио Милев 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1957" y="-190500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-1" y="3848100"/>
            <a:ext cx="3810001" cy="6416039"/>
          </a:xfrm>
          <a:prstGeom prst="rect">
            <a:avLst/>
          </a:prstGeom>
        </p:spPr>
      </p:pic>
      <p:graphicFrame>
        <p:nvGraphicFramePr>
          <p:cNvPr id="10" name="TextBox 1">
            <a:extLst>
              <a:ext uri="{FF2B5EF4-FFF2-40B4-BE49-F238E27FC236}">
                <a16:creationId xmlns:a16="http://schemas.microsoft.com/office/drawing/2014/main" xmlns="" id="{A65A510A-F267-8BBE-307D-11137BDD6665}"/>
              </a:ext>
            </a:extLst>
          </p:cNvPr>
          <p:cNvGraphicFramePr/>
          <p:nvPr/>
        </p:nvGraphicFramePr>
        <p:xfrm>
          <a:off x="9601200" y="4709161"/>
          <a:ext cx="8382000" cy="5186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219</Words>
  <Application>Microsoft Office PowerPoint</Application>
  <PresentationFormat>Custom</PresentationFormat>
  <Paragraphs>63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dc:creator>Sashko</dc:creator>
  <cp:lastModifiedBy>Microsoft account</cp:lastModifiedBy>
  <cp:revision>52</cp:revision>
  <dcterms:created xsi:type="dcterms:W3CDTF">2006-08-16T00:00:00Z</dcterms:created>
  <dcterms:modified xsi:type="dcterms:W3CDTF">2025-03-21T05:56:04Z</dcterms:modified>
  <dc:identifier>DAGdruyBmFc</dc:identifier>
</cp:coreProperties>
</file>